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3"/>
    <p:sldId id="274" r:id="rId4"/>
    <p:sldId id="257" r:id="rId5"/>
    <p:sldId id="258" r:id="rId6"/>
    <p:sldId id="259" r:id="rId7"/>
    <p:sldId id="260" r:id="rId8"/>
    <p:sldId id="267" r:id="rId9"/>
    <p:sldId id="261" r:id="rId10"/>
    <p:sldId id="263" r:id="rId11"/>
    <p:sldId id="266" r:id="rId12"/>
    <p:sldId id="262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zh-CN" altLang="zh-CN"/>
              <a:t>敬畏生命成长：戚墅堰东方小学数学课程改革进行时</a:t>
            </a:r>
            <a:endParaRPr lang="zh-CN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8"/>
          <p:cNvSpPr>
            <a:spLocks noGrp="1"/>
          </p:cNvSpPr>
          <p:nvPr>
            <p:ph type="title"/>
          </p:nvPr>
        </p:nvSpPr>
        <p:spPr>
          <a:xfrm>
            <a:off x="1981200" y="381000"/>
            <a:ext cx="4495800" cy="91440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zh-CN" altLang="en-US" sz="2800" b="1" dirty="0">
                <a:solidFill>
                  <a:srgbClr val="D60093"/>
                </a:solidFill>
                <a:ea typeface="微软雅黑" pitchFamily="34" charset="-122"/>
              </a:rPr>
              <a:t>养种植系列</a:t>
            </a:r>
            <a:endParaRPr lang="zh-CN" altLang="en-US" sz="2800" b="1" dirty="0">
              <a:solidFill>
                <a:srgbClr val="D60093"/>
              </a:solidFill>
              <a:ea typeface="微软雅黑" pitchFamily="34" charset="-122"/>
            </a:endParaRPr>
          </a:p>
        </p:txBody>
      </p:sp>
      <p:pic>
        <p:nvPicPr>
          <p:cNvPr id="7171" name="Picture 3" descr="c:\Users\Administrator\Desktop\QQ图片20151029153526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050" y="1143000"/>
            <a:ext cx="5010150" cy="2630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4" descr="c:\Users\Administrator\Desktop\20131024_0733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143000"/>
            <a:ext cx="4605338" cy="2667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 真研究，才会有老师和学生的真发展。学校将继续发挥日常研讨的引领、提效作用，“成事”与“成人”并举，不断推动学校数学课程改革。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pPr algn="l" fontAlgn="auto">
              <a:lnSpc>
                <a:spcPct val="190000"/>
              </a:lnSpc>
            </a:pPr>
            <a:r>
              <a:rPr lang="en-US" altLang="zh-CN" sz="2000"/>
              <a:t>         </a:t>
            </a:r>
            <a:r>
              <a:rPr lang="zh-CN" altLang="en-US" sz="2000"/>
              <a:t>日前，我校娄彦轩、葛凡桢同学在第二十一届“少年华罗庚金杯数学邀请赛”决赛中获得了骄人的成绩，其中</a:t>
            </a:r>
            <a:r>
              <a:rPr lang="zh-CN" altLang="en-US" sz="2000">
                <a:sym typeface="+mn-ea"/>
              </a:rPr>
              <a:t>娄彦轩同学作为小中组的第一名，将赴港参赛；</a:t>
            </a:r>
            <a:r>
              <a:rPr lang="zh-CN" altLang="en-US" sz="2000"/>
              <a:t>在江苏教育报刊总社《小学生数学报》编辑部组织的第八届“小数报杯 小小数学家”推荐评选活动中，各种奖项也是纷至沓来······因为课程改革，这里的数学生活更有意义。</a:t>
            </a:r>
            <a:endParaRPr lang="en-US" altLang="zh-CN" sz="200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 descr="IMG_91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0" y="-3175"/>
            <a:ext cx="2552700" cy="34036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IMG_903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850" y="120650"/>
            <a:ext cx="3662680" cy="2747010"/>
          </a:xfrm>
          <a:prstGeom prst="rect">
            <a:avLst/>
          </a:prstGeom>
        </p:spPr>
      </p:pic>
      <p:pic>
        <p:nvPicPr>
          <p:cNvPr id="3" name="图片 2" descr="奖状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20000">
            <a:off x="6228080" y="162560"/>
            <a:ext cx="5966460" cy="4474845"/>
          </a:xfrm>
          <a:prstGeom prst="rect">
            <a:avLst/>
          </a:prstGeom>
        </p:spPr>
      </p:pic>
      <p:pic>
        <p:nvPicPr>
          <p:cNvPr id="5" name="图片 4" descr="奖状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" y="3717925"/>
            <a:ext cx="3780790" cy="2835910"/>
          </a:xfrm>
          <a:prstGeom prst="rect">
            <a:avLst/>
          </a:prstGeom>
        </p:spPr>
      </p:pic>
      <p:pic>
        <p:nvPicPr>
          <p:cNvPr id="6" name="图片 5" descr="奖状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305" y="3758565"/>
            <a:ext cx="3859530" cy="2894965"/>
          </a:xfrm>
          <a:prstGeom prst="rect">
            <a:avLst/>
          </a:prstGeom>
        </p:spPr>
      </p:pic>
      <p:pic>
        <p:nvPicPr>
          <p:cNvPr id="7" name="图片 6" descr="奖状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455" y="4556125"/>
            <a:ext cx="3888105" cy="21869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一、</a:t>
            </a:r>
            <a:r>
              <a:rPr lang="zh-CN" altLang="en-US">
                <a:sym typeface="+mn-ea"/>
              </a:rPr>
              <a:t>变革课堂</a:t>
            </a:r>
            <a:endParaRPr lang="zh-CN" altLang="en-US"/>
          </a:p>
          <a:p>
            <a:r>
              <a:rPr lang="zh-CN" altLang="en-US"/>
              <a:t>立足学生终身素养养成、立足学生需求，在国家课程校本化实施中紧扣学科关键能力提升，进行单元整体教学研究：梳理、重组、增删</a:t>
            </a:r>
            <a:r>
              <a:rPr lang="zh-CN" altLang="en-US">
                <a:sym typeface="+mn-ea"/>
              </a:rPr>
              <a:t>教材内容</a:t>
            </a:r>
            <a:r>
              <a:rPr lang="zh-CN" altLang="en-US"/>
              <a:t>，打破原有单元结构；</a:t>
            </a:r>
            <a:r>
              <a:rPr lang="zh-CN" altLang="en-US">
                <a:sym typeface="+mn-ea"/>
              </a:rPr>
              <a:t>打破匀速运动，</a:t>
            </a:r>
            <a:r>
              <a:rPr lang="zh-CN" altLang="en-US"/>
              <a:t>努力建构整体关联互动生成的新质课堂。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DSC001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8715" y="2969260"/>
            <a:ext cx="4908550" cy="36817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6359970336118712501589619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700000">
            <a:off x="316865" y="60960"/>
            <a:ext cx="4866640" cy="2665095"/>
          </a:xfrm>
          <a:prstGeom prst="rect">
            <a:avLst/>
          </a:prstGeom>
        </p:spPr>
      </p:pic>
      <p:pic>
        <p:nvPicPr>
          <p:cNvPr id="5" name="图片 4" descr="63599703371155875010680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0000">
            <a:off x="6578600" y="-148590"/>
            <a:ext cx="5117465" cy="3395345"/>
          </a:xfrm>
          <a:prstGeom prst="rect">
            <a:avLst/>
          </a:prstGeom>
        </p:spPr>
      </p:pic>
      <p:pic>
        <p:nvPicPr>
          <p:cNvPr id="6" name="图片 5" descr="63582154689441250071893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" y="3082925"/>
            <a:ext cx="5479415" cy="3655695"/>
          </a:xfrm>
          <a:prstGeom prst="rect">
            <a:avLst/>
          </a:prstGeom>
        </p:spPr>
      </p:pic>
      <p:pic>
        <p:nvPicPr>
          <p:cNvPr id="7" name="图片 6" descr="63582154702988125098509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605" y="1552575"/>
            <a:ext cx="4537075" cy="30003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二、</a:t>
            </a:r>
            <a:r>
              <a:rPr lang="zh-CN" altLang="en-US">
                <a:sym typeface="+mn-ea"/>
              </a:rPr>
              <a:t>定制</a:t>
            </a:r>
            <a:r>
              <a:rPr lang="zh-CN" altLang="en-US"/>
              <a:t>个人课程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利用课堂时间，针对不同班级、不同学情进行适度拓展和加深；小博士社团、每周思维操让学有余力的孩子有了可选的学习资源平台。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DSC006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3015" y="3697605"/>
            <a:ext cx="4757420" cy="31845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nitpintu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" y="362585"/>
            <a:ext cx="3950970" cy="5412105"/>
          </a:xfrm>
          <a:prstGeom prst="rect">
            <a:avLst/>
          </a:prstGeom>
        </p:spPr>
      </p:pic>
      <p:pic>
        <p:nvPicPr>
          <p:cNvPr id="6" name="图片 5" descr="IMG_52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480" y="3205480"/>
            <a:ext cx="4796155" cy="3597275"/>
          </a:xfrm>
          <a:prstGeom prst="rect">
            <a:avLst/>
          </a:prstGeom>
        </p:spPr>
      </p:pic>
      <p:pic>
        <p:nvPicPr>
          <p:cNvPr id="5" name="图片 4" descr="QQ图片201412231051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035" y="-69850"/>
            <a:ext cx="5094605" cy="3810000"/>
          </a:xfrm>
          <a:prstGeom prst="rect">
            <a:avLst/>
          </a:prstGeom>
        </p:spPr>
      </p:pic>
      <p:pic>
        <p:nvPicPr>
          <p:cNvPr id="8" name="内容占位符 7" descr="个人课程5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290050" y="74930"/>
            <a:ext cx="3139440" cy="41865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三、联系校内外生活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数学学习活动与学生生活紧密结合，让学生在生活中发现数学，学习数学，运用数学。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三年级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7802245" y="58420"/>
            <a:ext cx="4627245" cy="6410325"/>
          </a:xfrm>
          <a:prstGeom prst="rect">
            <a:avLst/>
          </a:prstGeom>
        </p:spPr>
      </p:pic>
      <p:pic>
        <p:nvPicPr>
          <p:cNvPr id="6" name="图片 5" descr="四年级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0000">
            <a:off x="229870" y="78740"/>
            <a:ext cx="3705225" cy="6548120"/>
          </a:xfrm>
          <a:prstGeom prst="rect">
            <a:avLst/>
          </a:prstGeom>
        </p:spPr>
      </p:pic>
      <p:pic>
        <p:nvPicPr>
          <p:cNvPr id="5" name="图片 4" descr="六年级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530" y="-321945"/>
            <a:ext cx="5282565" cy="722439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216265" y="5845810"/>
            <a:ext cx="2938145" cy="9144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春游系列</a:t>
            </a:r>
            <a:endParaRPr lang="zh-CN" altLang="en-US" sz="5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472</Words>
  <Application>WPS 演示</Application>
  <PresentationFormat>宽屏</PresentationFormat>
  <Paragraphs>21</Paragraphs>
  <Slides>11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2" baseType="lpstr">
      <vt:lpstr>Office 主题</vt:lpstr>
      <vt:lpstr>PowerPoint 演示文稿</vt:lpstr>
      <vt:lpstr>         日前，我校娄彦轩、葛凡桢同学在第二十一届“少年华罗庚金杯数学邀请赛”决赛中获得了骄人的成绩，其中娄彦轩同学作为小中组的第一名，将赴港参赛；在江苏教育报刊总社《小学生数学报》编辑部组织的第八届“小数报杯 小小数学家”推荐评选活动中，各种奖项也是纷至沓来······因为课程改革，这里的数学生活更有意义。</vt:lpstr>
      <vt:lpstr>PowerPoint 演示文稿</vt:lpstr>
      <vt:lpstr>PowerPoint 演示文稿</vt:lpstr>
      <vt:lpstr>PowerPoint 演示文稿</vt:lpstr>
      <vt:lpstr>二、定制个人课程</vt:lpstr>
      <vt:lpstr>PowerPoint 演示文稿</vt:lpstr>
      <vt:lpstr>三、联系校内外生活</vt:lpstr>
      <vt:lpstr>PowerPoint 演示文稿</vt:lpstr>
      <vt:lpstr>养种植系列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33</cp:revision>
  <dcterms:created xsi:type="dcterms:W3CDTF">2015-05-05T08:02:00Z</dcterms:created>
  <dcterms:modified xsi:type="dcterms:W3CDTF">2016-06-08T02:44:20Z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2052-10.1.0.5745</vt:lpwstr>
  </property>
</Properties>
</file>